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4"/>
  </p:sldMasterIdLst>
  <p:notesMasterIdLst>
    <p:notesMasterId r:id="rId19"/>
  </p:notesMasterIdLst>
  <p:sldIdLst>
    <p:sldId id="256" r:id="rId5"/>
    <p:sldId id="259" r:id="rId6"/>
    <p:sldId id="261" r:id="rId7"/>
    <p:sldId id="262" r:id="rId8"/>
    <p:sldId id="298" r:id="rId9"/>
    <p:sldId id="296" r:id="rId10"/>
    <p:sldId id="297" r:id="rId11"/>
    <p:sldId id="302" r:id="rId12"/>
    <p:sldId id="299" r:id="rId13"/>
    <p:sldId id="263" r:id="rId14"/>
    <p:sldId id="303" r:id="rId15"/>
    <p:sldId id="304" r:id="rId16"/>
    <p:sldId id="300" r:id="rId17"/>
    <p:sldId id="306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Goldman" panose="020B0604020202020204" charset="0"/>
      <p:regular r:id="rId21"/>
      <p:bold r:id="rId22"/>
    </p:embeddedFont>
    <p:embeddedFont>
      <p:font typeface="Noto Sans" panose="020B0502040504020204" pitchFamily="34" charset="0"/>
      <p:regular r:id="rId23"/>
      <p:bold r:id="rId24"/>
      <p:italic r:id="rId25"/>
      <p:boldItalic r:id="rId26"/>
    </p:embeddedFont>
    <p:embeddedFont>
      <p:font typeface="Nunito Light" pitchFamily="2" charset="0"/>
      <p:regular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0040"/>
    <a:srgbClr val="D2E9EC"/>
    <a:srgbClr val="DB1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FC582-5934-49D0-9C5B-D1D96B9042ED}" v="1194" dt="2025-01-24T14:39:04.553"/>
    <p1510:client id="{E8A52247-63AB-41F8-B6D6-B2A264E43520}" v="537" dt="2025-01-24T14:08:07.196"/>
    <p1510:client id="{FFC5BE3D-92B4-6248-BDC7-FD35B12B8173}" v="130" dt="2025-01-24T14:00:17.083"/>
  </p1510:revLst>
</p1510:revInfo>
</file>

<file path=ppt/tableStyles.xml><?xml version="1.0" encoding="utf-8"?>
<a:tblStyleLst xmlns:a="http://schemas.openxmlformats.org/drawingml/2006/main" def="{AF569757-4374-4FF9-860B-60E3F548B9E6}">
  <a:tblStyle styleId="{AF569757-4374-4FF9-860B-60E3F548B9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BFD8BA1-5093-45F4-9F40-6C13CF6573D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6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>
          <a:extLst>
            <a:ext uri="{FF2B5EF4-FFF2-40B4-BE49-F238E27FC236}">
              <a16:creationId xmlns:a16="http://schemas.microsoft.com/office/drawing/2014/main" id="{D3E8BB45-B193-7460-7318-8F47B8596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dfce81f19_0_45:notes">
            <a:extLst>
              <a:ext uri="{FF2B5EF4-FFF2-40B4-BE49-F238E27FC236}">
                <a16:creationId xmlns:a16="http://schemas.microsoft.com/office/drawing/2014/main" id="{04BA4645-D114-6A52-748D-A6E16A584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4dfce81f19_0_45:notes">
            <a:extLst>
              <a:ext uri="{FF2B5EF4-FFF2-40B4-BE49-F238E27FC236}">
                <a16:creationId xmlns:a16="http://schemas.microsoft.com/office/drawing/2014/main" id="{097E3E37-4DB2-2C35-6B86-8DFA3135C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29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158426" y="-2009775"/>
            <a:ext cx="13426792" cy="9077325"/>
            <a:chOff x="-2158426" y="-2009775"/>
            <a:chExt cx="13426792" cy="9077325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58426" y="-2009775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7972" y="3829050"/>
              <a:ext cx="5370394" cy="3238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713349" y="4604002"/>
              <a:ext cx="752353" cy="88071"/>
              <a:chOff x="5510212" y="3362325"/>
              <a:chExt cx="1168431" cy="136778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8" name="Google Shape;18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753075" y="122601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3225" y="1256394"/>
            <a:ext cx="50595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Goldman"/>
                <a:ea typeface="Goldman"/>
                <a:cs typeface="Goldman"/>
                <a:sym typeface="Gold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3225" y="3411306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24"/>
          <p:cNvGrpSpPr/>
          <p:nvPr/>
        </p:nvGrpSpPr>
        <p:grpSpPr>
          <a:xfrm>
            <a:off x="-1472626" y="-2009775"/>
            <a:ext cx="11521792" cy="9077325"/>
            <a:chOff x="-1472626" y="-2009775"/>
            <a:chExt cx="11521792" cy="9077325"/>
          </a:xfrm>
        </p:grpSpPr>
        <p:pic>
          <p:nvPicPr>
            <p:cNvPr id="225" name="Google Shape;225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472626" y="-2009775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78772" y="3829050"/>
              <a:ext cx="5370394" cy="3238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24"/>
            <p:cNvGrpSpPr/>
            <p:nvPr/>
          </p:nvGrpSpPr>
          <p:grpSpPr>
            <a:xfrm>
              <a:off x="713349" y="4604002"/>
              <a:ext cx="752353" cy="88071"/>
              <a:chOff x="5510212" y="3362325"/>
              <a:chExt cx="1168431" cy="136778"/>
            </a:xfrm>
          </p:grpSpPr>
          <p:sp>
            <p:nvSpPr>
              <p:cNvPr id="228" name="Google Shape;228;p24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24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24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24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4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233" name="Google Shape;23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753075" y="122601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25"/>
          <p:cNvGrpSpPr/>
          <p:nvPr/>
        </p:nvGrpSpPr>
        <p:grpSpPr>
          <a:xfrm rot="10800000" flipH="1">
            <a:off x="-1952727" y="-167501"/>
            <a:ext cx="10967715" cy="7612146"/>
            <a:chOff x="-1952727" y="-3444101"/>
            <a:chExt cx="10967715" cy="7612146"/>
          </a:xfrm>
        </p:grpSpPr>
        <p:pic>
          <p:nvPicPr>
            <p:cNvPr id="236" name="Google Shape;236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 flipH="1">
              <a:off x="8063513" y="3216570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55941">
              <a:off x="-1625026" y="-2924174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5"/>
          <p:cNvGrpSpPr/>
          <p:nvPr/>
        </p:nvGrpSpPr>
        <p:grpSpPr>
          <a:xfrm>
            <a:off x="-2161228" y="-2321349"/>
            <a:ext cx="11533828" cy="7152545"/>
            <a:chOff x="-2161228" y="-2321349"/>
            <a:chExt cx="11533828" cy="7152545"/>
          </a:xfrm>
        </p:grpSpPr>
        <p:pic>
          <p:nvPicPr>
            <p:cNvPr id="42" name="Google Shape;4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905600" y="4603996"/>
              <a:ext cx="1467000" cy="22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268206">
              <a:off x="-1939353" y="-1984374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44;p5"/>
            <p:cNvGrpSpPr/>
            <p:nvPr/>
          </p:nvGrpSpPr>
          <p:grpSpPr>
            <a:xfrm>
              <a:off x="7678424" y="445027"/>
              <a:ext cx="752353" cy="88071"/>
              <a:chOff x="5510212" y="3362325"/>
              <a:chExt cx="1168431" cy="136778"/>
            </a:xfrm>
          </p:grpSpPr>
          <p:sp>
            <p:nvSpPr>
              <p:cNvPr id="45" name="Google Shape;45;p5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5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5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720000" y="3286948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720000" y="1981598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720000" y="1596100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720000" y="2901450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7"/>
          <p:cNvGrpSpPr/>
          <p:nvPr/>
        </p:nvGrpSpPr>
        <p:grpSpPr>
          <a:xfrm>
            <a:off x="5015438" y="-367834"/>
            <a:ext cx="5473558" cy="6020201"/>
            <a:chOff x="5015438" y="-367834"/>
            <a:chExt cx="5473558" cy="6020201"/>
          </a:xfrm>
        </p:grpSpPr>
        <p:pic>
          <p:nvPicPr>
            <p:cNvPr id="62" name="Google Shape;62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7028752" y="-282077"/>
              <a:ext cx="3410012" cy="3238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893521">
              <a:off x="6483678" y="1760999"/>
              <a:ext cx="3410013" cy="32384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Google Shape;6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4499788" y="4615376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8586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713225" y="1694850"/>
            <a:ext cx="38586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>
            <a:spLocks noGrp="1"/>
          </p:cNvSpPr>
          <p:nvPr>
            <p:ph type="pic" idx="2"/>
          </p:nvPr>
        </p:nvSpPr>
        <p:spPr>
          <a:xfrm>
            <a:off x="5285275" y="999000"/>
            <a:ext cx="3145500" cy="31455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8"/>
          <p:cNvGrpSpPr/>
          <p:nvPr/>
        </p:nvGrpSpPr>
        <p:grpSpPr>
          <a:xfrm>
            <a:off x="-2158426" y="-2009775"/>
            <a:ext cx="13426792" cy="9077325"/>
            <a:chOff x="-2158426" y="-2009775"/>
            <a:chExt cx="13426792" cy="9077325"/>
          </a:xfrm>
        </p:grpSpPr>
        <p:pic>
          <p:nvPicPr>
            <p:cNvPr id="70" name="Google Shape;70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158426" y="-2009775"/>
              <a:ext cx="4625126" cy="3238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97972" y="3829050"/>
              <a:ext cx="5370394" cy="3238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" name="Google Shape;72;p8"/>
            <p:cNvGrpSpPr/>
            <p:nvPr/>
          </p:nvGrpSpPr>
          <p:grpSpPr>
            <a:xfrm>
              <a:off x="713349" y="4604002"/>
              <a:ext cx="752353" cy="88071"/>
              <a:chOff x="5510212" y="3362325"/>
              <a:chExt cx="1168431" cy="136778"/>
            </a:xfrm>
          </p:grpSpPr>
          <p:sp>
            <p:nvSpPr>
              <p:cNvPr id="73" name="Google Shape;73;p8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78" name="Google Shape;78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753075" y="122601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9"/>
          <p:cNvGrpSpPr/>
          <p:nvPr/>
        </p:nvGrpSpPr>
        <p:grpSpPr>
          <a:xfrm>
            <a:off x="-1790975" y="-1790701"/>
            <a:ext cx="12369826" cy="8629651"/>
            <a:chOff x="-1790975" y="-1790701"/>
            <a:chExt cx="12369826" cy="8629651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4992778" y="-1790701"/>
              <a:ext cx="5586074" cy="3019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1790975" y="3819526"/>
              <a:ext cx="6924739" cy="30194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" name="Google Shape;84;p9"/>
            <p:cNvGrpSpPr/>
            <p:nvPr/>
          </p:nvGrpSpPr>
          <p:grpSpPr>
            <a:xfrm>
              <a:off x="7678424" y="4604002"/>
              <a:ext cx="752353" cy="88071"/>
              <a:chOff x="5510212" y="3362325"/>
              <a:chExt cx="1168431" cy="136778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5510212" y="3362325"/>
                <a:ext cx="16402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4020" h="136778" extrusionOk="0">
                    <a:moveTo>
                      <a:pt x="58960" y="0"/>
                    </a:moveTo>
                    <a:lnTo>
                      <a:pt x="164021" y="0"/>
                    </a:lnTo>
                    <a:lnTo>
                      <a:pt x="103727" y="136779"/>
                    </a:lnTo>
                    <a:lnTo>
                      <a:pt x="0" y="136779"/>
                    </a:lnTo>
                    <a:lnTo>
                      <a:pt x="58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5763291" y="3362325"/>
                <a:ext cx="165639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639" h="136778" extrusionOk="0">
                    <a:moveTo>
                      <a:pt x="60103" y="0"/>
                    </a:moveTo>
                    <a:lnTo>
                      <a:pt x="165640" y="0"/>
                    </a:lnTo>
                    <a:lnTo>
                      <a:pt x="105347" y="136779"/>
                    </a:lnTo>
                    <a:lnTo>
                      <a:pt x="0" y="136779"/>
                    </a:lnTo>
                    <a:lnTo>
                      <a:pt x="60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6017989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6272688" y="3362325"/>
                <a:ext cx="165830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65830" h="136778" extrusionOk="0">
                    <a:moveTo>
                      <a:pt x="60293" y="0"/>
                    </a:moveTo>
                    <a:lnTo>
                      <a:pt x="165830" y="0"/>
                    </a:lnTo>
                    <a:lnTo>
                      <a:pt x="105537" y="136779"/>
                    </a:lnTo>
                    <a:lnTo>
                      <a:pt x="0" y="136779"/>
                    </a:lnTo>
                    <a:lnTo>
                      <a:pt x="602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9"/>
              <p:cNvSpPr/>
              <p:nvPr/>
            </p:nvSpPr>
            <p:spPr>
              <a:xfrm>
                <a:off x="6527577" y="3362325"/>
                <a:ext cx="151066" cy="136778"/>
              </a:xfrm>
              <a:custGeom>
                <a:avLst/>
                <a:gdLst/>
                <a:ahLst/>
                <a:cxnLst/>
                <a:rect l="l" t="t" r="r" b="b"/>
                <a:pathLst>
                  <a:path w="151066" h="136778" extrusionOk="0">
                    <a:moveTo>
                      <a:pt x="151067" y="0"/>
                    </a:moveTo>
                    <a:lnTo>
                      <a:pt x="91916" y="136779"/>
                    </a:lnTo>
                    <a:lnTo>
                      <a:pt x="0" y="136779"/>
                    </a:lnTo>
                    <a:lnTo>
                      <a:pt x="60103" y="0"/>
                    </a:lnTo>
                    <a:lnTo>
                      <a:pt x="15106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90" name="Google Shape;9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 flipH="1">
              <a:off x="-76200" y="195176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9"/>
          <p:cNvGrpSpPr/>
          <p:nvPr/>
        </p:nvGrpSpPr>
        <p:grpSpPr>
          <a:xfrm>
            <a:off x="1824587" y="122601"/>
            <a:ext cx="7395613" cy="8102889"/>
            <a:chOff x="1824587" y="122601"/>
            <a:chExt cx="7395613" cy="8102889"/>
          </a:xfrm>
        </p:grpSpPr>
        <p:pic>
          <p:nvPicPr>
            <p:cNvPr id="159" name="Google Shape;15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7753075" y="122601"/>
              <a:ext cx="1467125" cy="4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941357">
              <a:off x="3297012" y="3194551"/>
              <a:ext cx="2983631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1"/>
          </p:nvPr>
        </p:nvSpPr>
        <p:spPr>
          <a:xfrm>
            <a:off x="720000" y="1491014"/>
            <a:ext cx="7704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2"/>
          </p:nvPr>
        </p:nvSpPr>
        <p:spPr>
          <a:xfrm>
            <a:off x="713234" y="2673301"/>
            <a:ext cx="77040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3"/>
          </p:nvPr>
        </p:nvSpPr>
        <p:spPr>
          <a:xfrm>
            <a:off x="713225" y="3857388"/>
            <a:ext cx="7708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4"/>
          </p:nvPr>
        </p:nvSpPr>
        <p:spPr>
          <a:xfrm>
            <a:off x="720000" y="1105513"/>
            <a:ext cx="77109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5"/>
          </p:nvPr>
        </p:nvSpPr>
        <p:spPr>
          <a:xfrm>
            <a:off x="713225" y="2287800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6"/>
          </p:nvPr>
        </p:nvSpPr>
        <p:spPr>
          <a:xfrm>
            <a:off x="720000" y="3471888"/>
            <a:ext cx="77040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0"/>
          <p:cNvGrpSpPr/>
          <p:nvPr/>
        </p:nvGrpSpPr>
        <p:grpSpPr>
          <a:xfrm>
            <a:off x="242950" y="-194679"/>
            <a:ext cx="10767707" cy="7346650"/>
            <a:chOff x="242950" y="-194679"/>
            <a:chExt cx="10767707" cy="7346650"/>
          </a:xfrm>
        </p:grpSpPr>
        <p:pic>
          <p:nvPicPr>
            <p:cNvPr id="170" name="Google Shape;17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-376950" y="425221"/>
              <a:ext cx="1467000" cy="22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 flipH="1">
              <a:off x="6038575" y="2179888"/>
              <a:ext cx="6924739" cy="3019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713225" y="1719613"/>
            <a:ext cx="38139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2"/>
          </p:nvPr>
        </p:nvSpPr>
        <p:spPr>
          <a:xfrm>
            <a:off x="4609872" y="1719613"/>
            <a:ext cx="38139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3"/>
          </p:nvPr>
        </p:nvSpPr>
        <p:spPr>
          <a:xfrm>
            <a:off x="713225" y="3459838"/>
            <a:ext cx="38139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4"/>
          </p:nvPr>
        </p:nvSpPr>
        <p:spPr>
          <a:xfrm>
            <a:off x="4609872" y="3459838"/>
            <a:ext cx="3813900" cy="11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5"/>
          </p:nvPr>
        </p:nvSpPr>
        <p:spPr>
          <a:xfrm>
            <a:off x="713225" y="1056913"/>
            <a:ext cx="3813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6"/>
          </p:nvPr>
        </p:nvSpPr>
        <p:spPr>
          <a:xfrm>
            <a:off x="713225" y="2797138"/>
            <a:ext cx="3813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7"/>
          </p:nvPr>
        </p:nvSpPr>
        <p:spPr>
          <a:xfrm>
            <a:off x="4609839" y="1056913"/>
            <a:ext cx="3813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8"/>
          </p:nvPr>
        </p:nvSpPr>
        <p:spPr>
          <a:xfrm>
            <a:off x="4609841" y="2797138"/>
            <a:ext cx="3813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18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dman"/>
              <a:buNone/>
              <a:defRPr sz="2400" b="1"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●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○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Char char="■"/>
              <a:defRPr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65" r:id="rId8"/>
    <p:sldLayoutId id="2147483666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ctrTitle"/>
          </p:nvPr>
        </p:nvSpPr>
        <p:spPr>
          <a:xfrm>
            <a:off x="447875" y="867774"/>
            <a:ext cx="5059500" cy="21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/>
              <a:t>ANALISI E CLASSIFICAZIONE DELLE CONDIZIONI DI PESO MEDIANTE ALBERI DECISIONALI IN PROLOG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1"/>
          </p:nvPr>
        </p:nvSpPr>
        <p:spPr>
          <a:xfrm>
            <a:off x="713224" y="3717721"/>
            <a:ext cx="4528800" cy="946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Niccolò Ciotti</a:t>
            </a:r>
          </a:p>
          <a:p>
            <a:pPr marL="0" indent="0"/>
            <a:r>
              <a:rPr lang="en"/>
              <a:t>Mattia Sbattella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 Renzi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091" y="952499"/>
            <a:ext cx="3214808" cy="32385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A26A182-FDBF-90C0-90F3-AF48248F627C}"/>
              </a:ext>
            </a:extLst>
          </p:cNvPr>
          <p:cNvCxnSpPr>
            <a:cxnSpLocks/>
          </p:cNvCxnSpPr>
          <p:nvPr/>
        </p:nvCxnSpPr>
        <p:spPr>
          <a:xfrm>
            <a:off x="713224" y="3825272"/>
            <a:ext cx="0" cy="73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61A504-6188-B9FC-D0A8-EAC3C2DC08BE}"/>
              </a:ext>
            </a:extLst>
          </p:cNvPr>
          <p:cNvSpPr txBox="1"/>
          <p:nvPr/>
        </p:nvSpPr>
        <p:spPr>
          <a:xfrm>
            <a:off x="713224" y="4727562"/>
            <a:ext cx="2087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tx1"/>
                </a:solidFill>
              </a:rPr>
              <a:t>a.a</a:t>
            </a:r>
            <a:r>
              <a:rPr lang="it-IT">
                <a:solidFill>
                  <a:schemeClr val="tx1"/>
                </a:solidFill>
              </a:rPr>
              <a:t>.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96;p34">
            <a:extLst>
              <a:ext uri="{FF2B5EF4-FFF2-40B4-BE49-F238E27FC236}">
                <a16:creationId xmlns:a16="http://schemas.microsoft.com/office/drawing/2014/main" id="{53F0F697-87BC-82EE-6415-917A4193A9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9388" y="205287"/>
            <a:ext cx="8519049" cy="553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Esempi</a:t>
            </a:r>
            <a:r>
              <a:rPr lang="en"/>
              <a:t>:</a:t>
            </a:r>
            <a:endParaRPr/>
          </a:p>
        </p:txBody>
      </p:sp>
      <p:pic>
        <p:nvPicPr>
          <p:cNvPr id="28" name="Immagine 27" descr="Immagine che contiene testo, schermata, Carattere, design">
            <a:extLst>
              <a:ext uri="{FF2B5EF4-FFF2-40B4-BE49-F238E27FC236}">
                <a16:creationId xmlns:a16="http://schemas.microsoft.com/office/drawing/2014/main" id="{FF13E8CC-5C79-6B51-8AA5-9910CADA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8" y="858066"/>
            <a:ext cx="3243759" cy="3427367"/>
          </a:xfrm>
          <a:prstGeom prst="rect">
            <a:avLst/>
          </a:prstGeom>
        </p:spPr>
      </p:pic>
      <p:sp>
        <p:nvSpPr>
          <p:cNvPr id="10" name="Google Shape;296;p34">
            <a:extLst>
              <a:ext uri="{FF2B5EF4-FFF2-40B4-BE49-F238E27FC236}">
                <a16:creationId xmlns:a16="http://schemas.microsoft.com/office/drawing/2014/main" id="{144AE5CC-65C0-2C8C-355F-78B187317656}"/>
              </a:ext>
            </a:extLst>
          </p:cNvPr>
          <p:cNvSpPr txBox="1">
            <a:spLocks/>
          </p:cNvSpPr>
          <p:nvPr/>
        </p:nvSpPr>
        <p:spPr>
          <a:xfrm>
            <a:off x="419388" y="4285433"/>
            <a:ext cx="3350672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/>
              <a:t>Albero generato con il Gini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96C4DAD-0936-71D0-9252-F84BCDFF7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032" y="858066"/>
            <a:ext cx="2822839" cy="3427367"/>
          </a:xfrm>
          <a:prstGeom prst="rect">
            <a:avLst/>
          </a:prstGeom>
        </p:spPr>
      </p:pic>
      <p:sp>
        <p:nvSpPr>
          <p:cNvPr id="4" name="Google Shape;296;p34">
            <a:extLst>
              <a:ext uri="{FF2B5EF4-FFF2-40B4-BE49-F238E27FC236}">
                <a16:creationId xmlns:a16="http://schemas.microsoft.com/office/drawing/2014/main" id="{7F231332-1EB6-F2AE-D273-22586E7CA370}"/>
              </a:ext>
            </a:extLst>
          </p:cNvPr>
          <p:cNvSpPr txBox="1">
            <a:spLocks/>
          </p:cNvSpPr>
          <p:nvPr/>
        </p:nvSpPr>
        <p:spPr>
          <a:xfrm>
            <a:off x="5370032" y="4285433"/>
            <a:ext cx="3350672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/>
              <a:t>Albero generato con il C4.5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692B4E7-2A17-ABF3-3698-5FDC481E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19" y="265262"/>
            <a:ext cx="5755758" cy="179557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3D5A307-00D8-F1DA-094A-870FF6E0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7" y="2387007"/>
            <a:ext cx="3033225" cy="231184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7472C1-2797-DC7B-5D59-3C2D457F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627" y="2387007"/>
            <a:ext cx="3662918" cy="67291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1C132D8-8F6E-A634-3173-DC9C71FD73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627" y="3834140"/>
            <a:ext cx="5032929" cy="864707"/>
          </a:xfrm>
          <a:prstGeom prst="rect">
            <a:avLst/>
          </a:prstGeom>
        </p:spPr>
      </p:pic>
      <p:sp>
        <p:nvSpPr>
          <p:cNvPr id="17" name="Google Shape;296;p34">
            <a:extLst>
              <a:ext uri="{FF2B5EF4-FFF2-40B4-BE49-F238E27FC236}">
                <a16:creationId xmlns:a16="http://schemas.microsoft.com/office/drawing/2014/main" id="{AB56B3B2-832B-5E17-2561-46F89D4FA86E}"/>
              </a:ext>
            </a:extLst>
          </p:cNvPr>
          <p:cNvSpPr txBox="1">
            <a:spLocks/>
          </p:cNvSpPr>
          <p:nvPr/>
        </p:nvSpPr>
        <p:spPr>
          <a:xfrm>
            <a:off x="388919" y="2060838"/>
            <a:ext cx="3350672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 dirty="0"/>
              <a:t>Algoritmo C4.5</a:t>
            </a:r>
          </a:p>
        </p:txBody>
      </p:sp>
      <p:sp>
        <p:nvSpPr>
          <p:cNvPr id="2" name="Google Shape;296;p34">
            <a:extLst>
              <a:ext uri="{FF2B5EF4-FFF2-40B4-BE49-F238E27FC236}">
                <a16:creationId xmlns:a16="http://schemas.microsoft.com/office/drawing/2014/main" id="{3CA701F5-C930-B0D4-A028-CE05A1D23D6E}"/>
              </a:ext>
            </a:extLst>
          </p:cNvPr>
          <p:cNvSpPr txBox="1">
            <a:spLocks/>
          </p:cNvSpPr>
          <p:nvPr/>
        </p:nvSpPr>
        <p:spPr>
          <a:xfrm>
            <a:off x="3920627" y="3059917"/>
            <a:ext cx="3350672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 dirty="0"/>
              <a:t>Codice per lanciare lo script </a:t>
            </a:r>
            <a:r>
              <a:rPr lang="it-IT" sz="1000" dirty="0" err="1"/>
              <a:t>python</a:t>
            </a:r>
            <a:r>
              <a:rPr lang="it-IT" sz="1000" dirty="0"/>
              <a:t> che stampa la matrice di confusione.</a:t>
            </a:r>
          </a:p>
        </p:txBody>
      </p:sp>
      <p:sp>
        <p:nvSpPr>
          <p:cNvPr id="3" name="Google Shape;296;p34">
            <a:extLst>
              <a:ext uri="{FF2B5EF4-FFF2-40B4-BE49-F238E27FC236}">
                <a16:creationId xmlns:a16="http://schemas.microsoft.com/office/drawing/2014/main" id="{55A726F5-A7AD-5540-9B8D-8752A70085E1}"/>
              </a:ext>
            </a:extLst>
          </p:cNvPr>
          <p:cNvSpPr txBox="1">
            <a:spLocks/>
          </p:cNvSpPr>
          <p:nvPr/>
        </p:nvSpPr>
        <p:spPr>
          <a:xfrm>
            <a:off x="388919" y="4698847"/>
            <a:ext cx="3350672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 dirty="0"/>
              <a:t>Predicati per scrivere/leggere da file.</a:t>
            </a:r>
          </a:p>
        </p:txBody>
      </p:sp>
      <p:sp>
        <p:nvSpPr>
          <p:cNvPr id="4" name="Google Shape;296;p34">
            <a:extLst>
              <a:ext uri="{FF2B5EF4-FFF2-40B4-BE49-F238E27FC236}">
                <a16:creationId xmlns:a16="http://schemas.microsoft.com/office/drawing/2014/main" id="{1A19118E-871D-0F33-63DE-5ACDD6290D6A}"/>
              </a:ext>
            </a:extLst>
          </p:cNvPr>
          <p:cNvSpPr txBox="1">
            <a:spLocks/>
          </p:cNvSpPr>
          <p:nvPr/>
        </p:nvSpPr>
        <p:spPr>
          <a:xfrm>
            <a:off x="3920627" y="4698847"/>
            <a:ext cx="4174294" cy="32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000" dirty="0"/>
              <a:t>Predicato creare e poi stampare la matrice di confusione</a:t>
            </a:r>
          </a:p>
        </p:txBody>
      </p:sp>
    </p:spTree>
    <p:extLst>
      <p:ext uri="{BB962C8B-B14F-4D97-AF65-F5344CB8AC3E}">
        <p14:creationId xmlns:p14="http://schemas.microsoft.com/office/powerpoint/2010/main" val="150468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1D86F-4EE4-47BF-6547-F56DA0F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869DECA-2C21-0C46-B529-F1E3E5FA9EAB}"/>
              </a:ext>
            </a:extLst>
          </p:cNvPr>
          <p:cNvSpPr txBox="1">
            <a:spLocks/>
          </p:cNvSpPr>
          <p:nvPr/>
        </p:nvSpPr>
        <p:spPr>
          <a:xfrm>
            <a:off x="716700" y="489645"/>
            <a:ext cx="7710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dirty="0"/>
              <a:t>Modifiche future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17C91AD-D9C1-842B-5043-556610D0DEBC}"/>
              </a:ext>
            </a:extLst>
          </p:cNvPr>
          <p:cNvSpPr txBox="1">
            <a:spLocks/>
          </p:cNvSpPr>
          <p:nvPr/>
        </p:nvSpPr>
        <p:spPr>
          <a:xfrm>
            <a:off x="259983" y="1068034"/>
            <a:ext cx="7388370" cy="407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152400" indent="0"/>
            <a:r>
              <a:rPr lang="it-IT" sz="1400" b="1" u="sng" dirty="0"/>
              <a:t>Ricerca in ampiezza applicata sulla costruzione </a:t>
            </a:r>
          </a:p>
          <a:p>
            <a:pPr marL="152400" indent="0"/>
            <a:r>
              <a:rPr lang="it-IT" sz="1400" b="1" u="sng" dirty="0"/>
              <a:t>di alberi:</a:t>
            </a:r>
            <a:endParaRPr lang="it-IT" u="sng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Estrazione del nodo corrente: </a:t>
            </a:r>
          </a:p>
          <a:p>
            <a:pPr marL="152400" indent="0"/>
            <a:r>
              <a:rPr lang="it-IT" dirty="0"/>
              <a:t>        prelevare il primo elemento dalla testa.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Valutazione dell’attributo migliore.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Suddivisione dei dati: creazione dei nodi figli.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Valutazione dei criteri di arresto: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Aggiunta dei nodi figli alla coda.</a:t>
            </a:r>
          </a:p>
          <a:p>
            <a:pPr marL="152400" indent="0"/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Ripetizione del processo fino a esaurimento della coda.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 marL="152400" indent="0"/>
            <a:r>
              <a:rPr lang="it-IT" sz="1200" b="1" u="sng" dirty="0" err="1"/>
              <a:t>Pruning</a:t>
            </a:r>
            <a:r>
              <a:rPr lang="it-IT" sz="1200" b="1" u="sng" dirty="0"/>
              <a:t> dell’albero</a:t>
            </a:r>
            <a:endParaRPr lang="it-IT" u="sng" dirty="0"/>
          </a:p>
          <a:p>
            <a:pPr marL="152400" indent="0"/>
            <a:endParaRPr lang="it-IT" dirty="0"/>
          </a:p>
          <a:p>
            <a:r>
              <a:rPr lang="it-IT" dirty="0"/>
              <a:t>	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6EBFAD2-272D-3760-237F-E2D2A22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603" y="1514110"/>
            <a:ext cx="3620414" cy="2046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Sottotitolo 4">
            <a:extLst>
              <a:ext uri="{FF2B5EF4-FFF2-40B4-BE49-F238E27FC236}">
                <a16:creationId xmlns:a16="http://schemas.microsoft.com/office/drawing/2014/main" id="{CE49BA68-DB52-22D1-293B-1A5F074C5EED}"/>
              </a:ext>
            </a:extLst>
          </p:cNvPr>
          <p:cNvSpPr txBox="1">
            <a:spLocks/>
          </p:cNvSpPr>
          <p:nvPr/>
        </p:nvSpPr>
        <p:spPr>
          <a:xfrm>
            <a:off x="704636" y="3189279"/>
            <a:ext cx="4558967" cy="743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>
              <a:buFont typeface="+mj-lt"/>
              <a:buAutoNum type="arabicPeriod"/>
            </a:pPr>
            <a:r>
              <a:rPr lang="it-IT" dirty="0"/>
              <a:t>Nodi foglia</a:t>
            </a:r>
          </a:p>
          <a:p>
            <a:pPr>
              <a:buFont typeface="+mj-lt"/>
              <a:buAutoNum type="arabicPeriod"/>
            </a:pPr>
            <a:r>
              <a:rPr lang="it-IT" dirty="0"/>
              <a:t>Non ci sono più attributi per suddividere</a:t>
            </a:r>
          </a:p>
          <a:p>
            <a:pPr>
              <a:buFont typeface="+mj-lt"/>
              <a:buAutoNum type="arabicPeriod"/>
            </a:pPr>
            <a:r>
              <a:rPr lang="it-IT" dirty="0"/>
              <a:t>Criterio personalizzato	</a:t>
            </a:r>
          </a:p>
        </p:txBody>
      </p:sp>
    </p:spTree>
    <p:extLst>
      <p:ext uri="{BB962C8B-B14F-4D97-AF65-F5344CB8AC3E}">
        <p14:creationId xmlns:p14="http://schemas.microsoft.com/office/powerpoint/2010/main" val="341587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0B3CB1-FE12-C28C-A808-F658CB3C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00" y="289025"/>
            <a:ext cx="7710600" cy="576000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pic>
        <p:nvPicPr>
          <p:cNvPr id="11" name="Google Shape;351;p38">
            <a:extLst>
              <a:ext uri="{FF2B5EF4-FFF2-40B4-BE49-F238E27FC236}">
                <a16:creationId xmlns:a16="http://schemas.microsoft.com/office/drawing/2014/main" id="{A0012A13-8124-1E37-D834-513168C9E6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5691" y="865025"/>
            <a:ext cx="3088698" cy="34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ottotitolo 4">
            <a:extLst>
              <a:ext uri="{FF2B5EF4-FFF2-40B4-BE49-F238E27FC236}">
                <a16:creationId xmlns:a16="http://schemas.microsoft.com/office/drawing/2014/main" id="{940688AE-8168-2B62-AD3E-A11A17DFF32D}"/>
              </a:ext>
            </a:extLst>
          </p:cNvPr>
          <p:cNvSpPr txBox="1">
            <a:spLocks/>
          </p:cNvSpPr>
          <p:nvPr/>
        </p:nvSpPr>
        <p:spPr>
          <a:xfrm>
            <a:off x="716700" y="1951690"/>
            <a:ext cx="4861851" cy="150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"/>
              <a:buNone/>
              <a:defRPr sz="12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dirty="0"/>
              <a:t>Il progetto ha raggiunto con successo l’obiettivo di sviluppare un sistema previsionale per la classificazione delle condizioni di peso utilizzando alberi decisionali implementati in </a:t>
            </a:r>
            <a:r>
              <a:rPr lang="it-IT" dirty="0" err="1"/>
              <a:t>Prolog</a:t>
            </a:r>
            <a:r>
              <a:rPr lang="it-IT" dirty="0"/>
              <a:t>. </a:t>
            </a:r>
          </a:p>
          <a:p>
            <a:pPr marL="3238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323850" indent="-171450">
              <a:buFont typeface="Arial" panose="020B0604020202020204" pitchFamily="34" charset="0"/>
              <a:buChar char="•"/>
            </a:pPr>
            <a:r>
              <a:rPr lang="it-IT" dirty="0"/>
              <a:t>L'approccio ha dimostrato l'efficacia dell’utilizzo dei criteri Gini e C4.5, consentendo un’analisi comparativa tra i due algoritmi. </a:t>
            </a:r>
          </a:p>
          <a:p>
            <a:endParaRPr lang="it-IT" dirty="0"/>
          </a:p>
          <a:p>
            <a:r>
              <a:rPr lang="it-IT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41842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2433AD46-6B38-E30F-A020-E7DF62EBB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>
            <a:extLst>
              <a:ext uri="{FF2B5EF4-FFF2-40B4-BE49-F238E27FC236}">
                <a16:creationId xmlns:a16="http://schemas.microsoft.com/office/drawing/2014/main" id="{0DC79553-BF8E-F4D3-2064-1992CAB53AA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271823" y="1946460"/>
            <a:ext cx="4600353" cy="1250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GRAZIE PER L’ATTENZIONE!</a:t>
            </a:r>
            <a:endParaRPr dirty="0"/>
          </a:p>
        </p:txBody>
      </p:sp>
      <p:sp>
        <p:nvSpPr>
          <p:cNvPr id="249" name="Google Shape;249;p29">
            <a:extLst>
              <a:ext uri="{FF2B5EF4-FFF2-40B4-BE49-F238E27FC236}">
                <a16:creationId xmlns:a16="http://schemas.microsoft.com/office/drawing/2014/main" id="{D6B56329-B0F3-DE09-0CE3-9758E543C3A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4" y="3717721"/>
            <a:ext cx="4528800" cy="946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Niccolò Ciotti</a:t>
            </a:r>
          </a:p>
          <a:p>
            <a:pPr marL="0" indent="0"/>
            <a:r>
              <a:rPr lang="en" dirty="0"/>
              <a:t>Mattia Sbattella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Luca Renzi</a:t>
            </a:r>
            <a:endParaRPr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AA316CA-4033-F071-6651-EED301631E69}"/>
              </a:ext>
            </a:extLst>
          </p:cNvPr>
          <p:cNvCxnSpPr>
            <a:cxnSpLocks/>
          </p:cNvCxnSpPr>
          <p:nvPr/>
        </p:nvCxnSpPr>
        <p:spPr>
          <a:xfrm>
            <a:off x="713224" y="3825272"/>
            <a:ext cx="0" cy="7314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062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713225" y="448050"/>
            <a:ext cx="38586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Cos’è un albero decisionale?</a:t>
            </a: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1"/>
          </p:nvPr>
        </p:nvSpPr>
        <p:spPr>
          <a:xfrm>
            <a:off x="713225" y="1694850"/>
            <a:ext cx="38586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Un albero decisionale è un modello predittivo che rappresenta decisioni e le loro  possibili conseguenze tramite una struttura ad albero.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Viene utilizzato per </a:t>
            </a:r>
            <a:r>
              <a:rPr lang="it-IT" b="1"/>
              <a:t>classificazione</a:t>
            </a:r>
            <a:r>
              <a:rPr lang="it-IT"/>
              <a:t> (assegnare categorie) e </a:t>
            </a:r>
            <a:r>
              <a:rPr lang="it-IT" b="1"/>
              <a:t>regressione</a:t>
            </a:r>
            <a:r>
              <a:rPr lang="it-IT"/>
              <a:t> (prevedere valori continui).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Costruisce decisioni basate sulle caratteristiche dei dati, applicando condizioni per ridurre l’incertezza (es. entropia o impurità di Gini) e ottenere previsioni accurate.</a:t>
            </a:r>
            <a:endParaRPr/>
          </a:p>
        </p:txBody>
      </p:sp>
      <p:pic>
        <p:nvPicPr>
          <p:cNvPr id="290" name="Immagine 289" descr="Immagine che contiene diagramma, cerchio, schermata, linea">
            <a:extLst>
              <a:ext uri="{FF2B5EF4-FFF2-40B4-BE49-F238E27FC236}">
                <a16:creationId xmlns:a16="http://schemas.microsoft.com/office/drawing/2014/main" id="{1E630710-E3A9-4AF4-A65F-2C7444B1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727" y="1907500"/>
            <a:ext cx="2644809" cy="28313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2"/>
          </p:nvPr>
        </p:nvSpPr>
        <p:spPr>
          <a:xfrm>
            <a:off x="720000" y="1031706"/>
            <a:ext cx="7704000" cy="1765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 dataset </a:t>
            </a:r>
            <a:r>
              <a:rPr lang="it-IT" dirty="0"/>
              <a:t>appresenta la base fondamentale per l’analisi e la classificazione delle condizioni di peso.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Esso contiene una raccolta di dati relativi a caratteristiche, come genere, età, peso, altezza ed abitudini alimentari.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Dopo una prima pulizia e correzione dei dati il dataset viene diviso in due elementi: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Training Set: </a:t>
            </a:r>
            <a:r>
              <a:rPr lang="it-IT" dirty="0"/>
              <a:t>utilizzato per l’addestramento, è costituito dal 70% dei dati.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b="1" dirty="0"/>
              <a:t>Test Set: </a:t>
            </a:r>
            <a:r>
              <a:rPr lang="it-IT" dirty="0"/>
              <a:t>utilizzato per testare l’apprendimento effettuato nel training, è costituito dal 30% dei dati.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F3A480-86E4-DCC1-6880-9D28E110C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845" y="2810966"/>
            <a:ext cx="3507139" cy="21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70;p40">
            <a:extLst>
              <a:ext uri="{FF2B5EF4-FFF2-40B4-BE49-F238E27FC236}">
                <a16:creationId xmlns:a16="http://schemas.microsoft.com/office/drawing/2014/main" id="{47E84D75-F180-F0C0-3522-0AFECC07C14F}"/>
              </a:ext>
            </a:extLst>
          </p:cNvPr>
          <p:cNvSpPr txBox="1">
            <a:spLocks/>
          </p:cNvSpPr>
          <p:nvPr/>
        </p:nvSpPr>
        <p:spPr>
          <a:xfrm>
            <a:off x="1064861" y="3111966"/>
            <a:ext cx="16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800"/>
              <a:t>Training Set</a:t>
            </a:r>
          </a:p>
        </p:txBody>
      </p:sp>
      <p:sp>
        <p:nvSpPr>
          <p:cNvPr id="9" name="Google Shape;372;p40">
            <a:extLst>
              <a:ext uri="{FF2B5EF4-FFF2-40B4-BE49-F238E27FC236}">
                <a16:creationId xmlns:a16="http://schemas.microsoft.com/office/drawing/2014/main" id="{2AF16FD8-32D7-1833-F376-8DF06944D497}"/>
              </a:ext>
            </a:extLst>
          </p:cNvPr>
          <p:cNvSpPr/>
          <p:nvPr/>
        </p:nvSpPr>
        <p:spPr>
          <a:xfrm>
            <a:off x="805361" y="3251166"/>
            <a:ext cx="183300" cy="1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70;p40">
            <a:extLst>
              <a:ext uri="{FF2B5EF4-FFF2-40B4-BE49-F238E27FC236}">
                <a16:creationId xmlns:a16="http://schemas.microsoft.com/office/drawing/2014/main" id="{69AA42F8-8D5A-3386-1CCC-59E543EAAFA9}"/>
              </a:ext>
            </a:extLst>
          </p:cNvPr>
          <p:cNvSpPr txBox="1">
            <a:spLocks/>
          </p:cNvSpPr>
          <p:nvPr/>
        </p:nvSpPr>
        <p:spPr>
          <a:xfrm>
            <a:off x="1064861" y="3566578"/>
            <a:ext cx="16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r>
              <a:rPr lang="it-IT" sz="1800"/>
              <a:t>Test Set</a:t>
            </a:r>
          </a:p>
        </p:txBody>
      </p:sp>
      <p:sp>
        <p:nvSpPr>
          <p:cNvPr id="12" name="Google Shape;372;p40">
            <a:extLst>
              <a:ext uri="{FF2B5EF4-FFF2-40B4-BE49-F238E27FC236}">
                <a16:creationId xmlns:a16="http://schemas.microsoft.com/office/drawing/2014/main" id="{D7ADF295-3260-279A-3A17-5B651198D45A}"/>
              </a:ext>
            </a:extLst>
          </p:cNvPr>
          <p:cNvSpPr/>
          <p:nvPr/>
        </p:nvSpPr>
        <p:spPr>
          <a:xfrm>
            <a:off x="805361" y="3705778"/>
            <a:ext cx="183300" cy="183300"/>
          </a:xfrm>
          <a:prstGeom prst="rect">
            <a:avLst/>
          </a:prstGeom>
          <a:solidFill>
            <a:srgbClr val="DB19FA"/>
          </a:solidFill>
          <a:ln>
            <a:solidFill>
              <a:srgbClr val="DB19F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Implementazione in Prolog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ubTitle" idx="1"/>
          </p:nvPr>
        </p:nvSpPr>
        <p:spPr>
          <a:xfrm>
            <a:off x="657654" y="3131127"/>
            <a:ext cx="7704000" cy="16098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predicato </a:t>
            </a:r>
            <a:r>
              <a:rPr lang="it-IT" i="1" err="1"/>
              <a:t>induce_albero</a:t>
            </a:r>
            <a:r>
              <a:rPr lang="it-IT" i="1"/>
              <a:t> </a:t>
            </a:r>
            <a:r>
              <a:rPr lang="it-IT"/>
              <a:t>genera un albero di decisione a partire da esempi e un insieme di attributi. L’albero è costruito ricorsivamente in base a diverse condizioni: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/>
              <a:t> Se l’insieme degli esempi è vuoto, l’albero è nullo.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/>
              <a:t> Se tutti gli esempi appartengono alla stessa classe, l’albero è una foglia che rappresenta quella classe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/>
              <a:t> Se gli esempi appartengono a più classi, l’albero è un nodo con un attributo che discrimina tra i vari valori.</a:t>
            </a:r>
          </a:p>
        </p:txBody>
      </p:sp>
      <p:pic>
        <p:nvPicPr>
          <p:cNvPr id="9" name="Immagine 8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0FD13DA-6670-95F1-5E5A-3C753AE79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255487"/>
            <a:ext cx="7821327" cy="1734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ttotitolo 4">
            <a:extLst>
              <a:ext uri="{FF2B5EF4-FFF2-40B4-BE49-F238E27FC236}">
                <a16:creationId xmlns:a16="http://schemas.microsoft.com/office/drawing/2014/main" id="{D506294C-4F33-DF75-A449-986ACB6EC095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27696" y="3119005"/>
            <a:ext cx="7708500" cy="1633105"/>
          </a:xfrm>
        </p:spPr>
        <p:txBody>
          <a:bodyPr/>
          <a:lstStyle/>
          <a:p>
            <a:r>
              <a:rPr lang="it-IT"/>
              <a:t>Il predicato </a:t>
            </a:r>
            <a:r>
              <a:rPr lang="it-IT" err="1"/>
              <a:t>scegli_attributo</a:t>
            </a:r>
            <a:r>
              <a:rPr lang="it-IT"/>
              <a:t> seleziona l’attributo che meglio discrimina tra le classi.</a:t>
            </a:r>
          </a:p>
          <a:p>
            <a:r>
              <a:rPr lang="it-IT"/>
              <a:t>Sono supportati due algoritmi di selezione (con possibili aggiunte future):</a:t>
            </a:r>
          </a:p>
          <a:p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 b="1"/>
              <a:t>Gini:</a:t>
            </a:r>
            <a:r>
              <a:rPr lang="it-IT"/>
              <a:t> utilizza l’indice di disuguaglianza (diversità) tra le classi per ogni attributo e tramite il </a:t>
            </a:r>
            <a:r>
              <a:rPr lang="it-IT" err="1"/>
              <a:t>setof</a:t>
            </a:r>
            <a:r>
              <a:rPr lang="it-IT"/>
              <a:t> ordina gli attributi in base al valore crescente della loro disuguaglianza.</a:t>
            </a:r>
          </a:p>
          <a:p>
            <a:pPr>
              <a:buFont typeface="Arial" panose="020B0604020202020204" pitchFamily="34" charset="0"/>
              <a:buChar char="•"/>
            </a:pPr>
            <a:endParaRPr lang="it-IT"/>
          </a:p>
          <a:p>
            <a:pPr>
              <a:buFont typeface="Arial" panose="020B0604020202020204" pitchFamily="34" charset="0"/>
              <a:buChar char="•"/>
            </a:pPr>
            <a:r>
              <a:rPr lang="it-IT" b="1"/>
              <a:t>C4.5:</a:t>
            </a:r>
            <a:r>
              <a:rPr lang="it-IT"/>
              <a:t> utilizza il guadagno informativo, che misura quanto un attributo riduce l’incertezza nella classificazione.</a:t>
            </a:r>
          </a:p>
          <a:p>
            <a:endParaRPr lang="it-IT"/>
          </a:p>
        </p:txBody>
      </p:sp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04205E0-D34E-A71B-C01B-45204DA3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39" y="1043283"/>
            <a:ext cx="5582429" cy="1962424"/>
          </a:xfrm>
          <a:prstGeom prst="rect">
            <a:avLst/>
          </a:prstGeom>
        </p:spPr>
      </p:pic>
      <p:sp>
        <p:nvSpPr>
          <p:cNvPr id="17" name="Google Shape;296;p34">
            <a:extLst>
              <a:ext uri="{FF2B5EF4-FFF2-40B4-BE49-F238E27FC236}">
                <a16:creationId xmlns:a16="http://schemas.microsoft.com/office/drawing/2014/main" id="{E34DC86F-82B2-280D-A6B0-58034B8AB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9891" y="3399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Scelta dell’ attributo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9745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F3B98-7223-C712-A54A-DEF383DCF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700" y="333154"/>
            <a:ext cx="3858600" cy="605522"/>
          </a:xfrm>
        </p:spPr>
        <p:txBody>
          <a:bodyPr/>
          <a:lstStyle/>
          <a:p>
            <a:pPr algn="ctr"/>
            <a:r>
              <a:rPr lang="it-IT"/>
              <a:t>Criterio di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8B664710-6240-FCED-5E3C-48F9470982E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29052" y="1205752"/>
                <a:ext cx="7485895" cy="3189570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it-IT" dirty="0"/>
                  <a:t>L'indice di Gini misura l'impurità di un insieme di dati per scegliere l'attributo che meglio li suddivide in gruppi omogenei (stessa classe).</a:t>
                </a:r>
              </a:p>
              <a:p>
                <a:pPr marL="152400" indent="0">
                  <a:buNone/>
                </a:pPr>
                <a:endParaRPr lang="it-IT" dirty="0"/>
              </a:p>
              <a:p>
                <a:pPr marL="152400" indent="0" algn="ctr">
                  <a:buNone/>
                </a:pPr>
                <a:r>
                  <a:rPr lang="it-IT" sz="1400" dirty="0"/>
                  <a:t>Gini(D) = 1 -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14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4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nary>
                  </m:oMath>
                </a14:m>
                <a:endParaRPr lang="it-IT" dirty="0"/>
              </a:p>
              <a:p>
                <a:pPr marL="152400" indent="0" algn="ctr">
                  <a:buNone/>
                </a:pPr>
                <a:endParaRPr lang="it-IT" dirty="0"/>
              </a:p>
              <a:p>
                <a:pPr marL="152400" indent="0">
                  <a:buNone/>
                </a:pPr>
                <a:r>
                  <a:rPr lang="it-IT" dirty="0"/>
                  <a:t>dove: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D è l’insieme dei dati nel nodo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p</a:t>
                </a:r>
                <a:r>
                  <a:rPr lang="it-IT" baseline="-25000" dirty="0"/>
                  <a:t>i</a:t>
                </a:r>
                <a:r>
                  <a:rPr lang="it-IT" dirty="0"/>
                  <a:t> è la probabilità di un elemento appartenente alla classe i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k è il numero di classi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it-IT" dirty="0"/>
              </a:p>
              <a:p>
                <a:pPr marL="152400" indent="0">
                  <a:buNone/>
                </a:pPr>
                <a:r>
                  <a:rPr lang="it-IT" dirty="0"/>
                  <a:t>Il valore di Gini può essere: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Gini = </a:t>
                </a:r>
                <a:r>
                  <a:rPr lang="it-IT"/>
                  <a:t>0 </a:t>
                </a:r>
                <a:r>
                  <a:rPr lang="it-IT" dirty="0"/>
                  <a:t>→ massima purezza (tutti gli esempi nella stessa classe).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Gini = </a:t>
                </a:r>
                <a:r>
                  <a:rPr lang="it-IT"/>
                  <a:t>1</a:t>
                </a:r>
                <a:r>
                  <a:rPr lang="it-IT" dirty="0"/>
                  <a:t> → massima impurità (esempi equamente distribuiti).</a:t>
                </a:r>
              </a:p>
              <a:p>
                <a:pPr marL="152400" indent="0">
                  <a:buNone/>
                </a:pPr>
                <a:endParaRPr lang="it-IT" dirty="0"/>
              </a:p>
              <a:p>
                <a:pPr marL="152400" indent="0">
                  <a:buNone/>
                </a:pPr>
                <a:r>
                  <a:rPr lang="it-IT" dirty="0"/>
                  <a:t>L'obiettivo è ridurre al minimo l'indice di Gini nei nodi successivi per migliorare la suddivisione.</a:t>
                </a:r>
              </a:p>
              <a:p>
                <a:pPr marL="15240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8B664710-6240-FCED-5E3C-48F9470982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29052" y="1205752"/>
                <a:ext cx="7485895" cy="31895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93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83DB79-C3AA-7DD7-D08E-F993D4499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2700" y="340242"/>
            <a:ext cx="3858600" cy="653014"/>
          </a:xfrm>
        </p:spPr>
        <p:txBody>
          <a:bodyPr/>
          <a:lstStyle/>
          <a:p>
            <a:pPr algn="ctr"/>
            <a:r>
              <a:rPr lang="it-IT"/>
              <a:t>Algoritmo C4.5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5A85C2E7-0AC4-FE0F-D092-4F510660F85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75941" y="1292208"/>
                <a:ext cx="7744975" cy="3511050"/>
              </a:xfrm>
            </p:spPr>
            <p:txBody>
              <a:bodyPr/>
              <a:lstStyle/>
              <a:p>
                <a:pPr marL="152400" indent="0">
                  <a:buNone/>
                </a:pPr>
                <a:r>
                  <a:rPr lang="it-IT"/>
                  <a:t>L’algoritmo C4.5 sceglie il miglior attributo per dividere i dati usando il </a:t>
                </a:r>
                <a:r>
                  <a:rPr lang="it-IT" b="1"/>
                  <a:t>guadagno di informazione</a:t>
                </a:r>
                <a:r>
                  <a:rPr lang="it-IT"/>
                  <a:t>, che misura quanto un attributo riduce l’incertezza (entropia).</a:t>
                </a:r>
              </a:p>
              <a:p>
                <a:pPr marL="152400" indent="0">
                  <a:buNone/>
                </a:pPr>
                <a:endParaRPr lang="it-IT"/>
              </a:p>
              <a:p>
                <a:pPr marL="152400" indent="0" algn="ctr">
                  <a:buNone/>
                </a:pPr>
                <a:r>
                  <a:rPr lang="it-IT"/>
                  <a:t>Guadagno (D,A) = Entropia(D) 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∈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𝑣𝑎𝑙𝑜𝑟𝑖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brk m:alnAt="7"/>
                              </m:rPr>
                              <a:rPr lang="it-I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m:rPr>
                            <m:brk m:alnAt="7"/>
                          </m:r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f>
                          <m:f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it-IT" b="0" i="1" baseline="-2500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</m:e>
                    </m:nary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/>
                  <a:t>. Entropia(</a:t>
                </a:r>
                <a:r>
                  <a:rPr lang="it-IT" err="1"/>
                  <a:t>D</a:t>
                </a:r>
                <a:r>
                  <a:rPr lang="it-IT" baseline="-25000" err="1"/>
                  <a:t>v</a:t>
                </a:r>
                <a:r>
                  <a:rPr lang="it-IT"/>
                  <a:t>)</a:t>
                </a:r>
              </a:p>
              <a:p>
                <a:pPr marL="152400" indent="0" algn="ctr">
                  <a:buNone/>
                </a:pPr>
                <a:endParaRPr lang="it-IT"/>
              </a:p>
              <a:p>
                <a:pPr marL="152400" indent="0" algn="ctr">
                  <a:buNone/>
                </a:pPr>
                <a:r>
                  <a:rPr lang="it-IT"/>
                  <a:t>Entropia(D) = -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it-IT" b="0" i="1" baseline="-25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it-IT"/>
              </a:p>
              <a:p>
                <a:pPr marL="152400" indent="0">
                  <a:buNone/>
                </a:pPr>
                <a:endParaRPr lang="it-IT"/>
              </a:p>
              <a:p>
                <a:pPr marL="152400" indent="0">
                  <a:buNone/>
                </a:pPr>
                <a:r>
                  <a:rPr lang="it-IT"/>
                  <a:t>dove: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D: </a:t>
                </a:r>
                <a:r>
                  <a:rPr lang="it-IT"/>
                  <a:t>è l’insieme dei dati nel nodo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A:</a:t>
                </a:r>
                <a:r>
                  <a:rPr lang="it-IT"/>
                  <a:t> è l’attributo che stiamo considerando per la divisione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V:</a:t>
                </a:r>
                <a:r>
                  <a:rPr lang="it-IT"/>
                  <a:t> sono i possibili valori di A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 err="1"/>
                  <a:t>D</a:t>
                </a:r>
                <a:r>
                  <a:rPr lang="it-IT" b="1" baseline="-25000" err="1"/>
                  <a:t>v</a:t>
                </a:r>
                <a:r>
                  <a:rPr lang="it-IT"/>
                  <a:t>: è il sottoinsieme di D in cui l’attributo A ha valore v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Entropia(D):</a:t>
                </a:r>
                <a:r>
                  <a:rPr lang="it-IT"/>
                  <a:t> è l’entropia dell’insieme D, che misura l’incertezza dei dati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Entropia(</a:t>
                </a:r>
                <a:r>
                  <a:rPr lang="it-IT" b="1" err="1"/>
                  <a:t>D</a:t>
                </a:r>
                <a:r>
                  <a:rPr lang="it-IT" b="1" baseline="-25000" err="1"/>
                  <a:t>v</a:t>
                </a:r>
                <a:r>
                  <a:rPr lang="it-IT" b="1"/>
                  <a:t>): </a:t>
                </a:r>
                <a:r>
                  <a:rPr lang="it-IT"/>
                  <a:t>è l’entropia del sottoinsieme </a:t>
                </a:r>
                <a:r>
                  <a:rPr lang="it-IT" err="1"/>
                  <a:t>D</a:t>
                </a:r>
                <a:r>
                  <a:rPr lang="it-IT" baseline="-25000" err="1"/>
                  <a:t>v</a:t>
                </a:r>
                <a:r>
                  <a:rPr lang="it-IT" baseline="-25000"/>
                  <a:t>       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b="1"/>
                  <a:t>p</a:t>
                </a:r>
                <a:r>
                  <a:rPr lang="it-IT" b="1" baseline="-25000"/>
                  <a:t>i </a:t>
                </a:r>
                <a:r>
                  <a:rPr lang="it-IT"/>
                  <a:t>: è la possibilità di ciascuna classe nel nodo</a:t>
                </a:r>
              </a:p>
              <a:p>
                <a:pPr>
                  <a:buFont typeface="Wingdings" panose="05000000000000000000" pitchFamily="2" charset="2"/>
                  <a:buChar char="q"/>
                </a:pPr>
                <a:endParaRPr lang="it-IT" baseline="-25000"/>
              </a:p>
              <a:p>
                <a:pPr marL="152400" indent="0">
                  <a:buNone/>
                </a:pPr>
                <a:endParaRPr lang="it-IT" baseline="-25000"/>
              </a:p>
              <a:p>
                <a:pPr marL="152400" indent="0">
                  <a:buNone/>
                </a:pPr>
                <a:endParaRPr lang="it-IT" baseline="-2500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5A85C2E7-0AC4-FE0F-D092-4F510660F8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75941" y="1292208"/>
                <a:ext cx="7744975" cy="35110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0334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DA1E2-F3A0-DC64-C03A-2505AD694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>
            <a:extLst>
              <a:ext uri="{FF2B5EF4-FFF2-40B4-BE49-F238E27FC236}">
                <a16:creationId xmlns:a16="http://schemas.microsoft.com/office/drawing/2014/main" id="{437EFA4D-4A94-447B-B8DB-720773C31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5660" y="536530"/>
            <a:ext cx="1228285" cy="648862"/>
          </a:xfrm>
        </p:spPr>
        <p:txBody>
          <a:bodyPr/>
          <a:lstStyle/>
          <a:p>
            <a:pPr algn="ctr"/>
            <a:r>
              <a:rPr lang="it-IT"/>
              <a:t>Gini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9391846-B10A-0F50-A80B-AE95593E8BEA}"/>
              </a:ext>
            </a:extLst>
          </p:cNvPr>
          <p:cNvSpPr txBox="1">
            <a:spLocks/>
          </p:cNvSpPr>
          <p:nvPr/>
        </p:nvSpPr>
        <p:spPr>
          <a:xfrm>
            <a:off x="5398568" y="570587"/>
            <a:ext cx="1370827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  <a:defRPr sz="3000" b="0" i="0" u="none" strike="noStrike" cap="non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defRPr>
            </a:lvl9pPr>
          </a:lstStyle>
          <a:p>
            <a:pPr algn="ctr"/>
            <a:r>
              <a:rPr lang="it-IT"/>
              <a:t>C4.5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778425-F0DF-3B62-D04A-95532936C39C}"/>
              </a:ext>
            </a:extLst>
          </p:cNvPr>
          <p:cNvSpPr txBox="1"/>
          <p:nvPr/>
        </p:nvSpPr>
        <p:spPr>
          <a:xfrm>
            <a:off x="1470991" y="1394671"/>
            <a:ext cx="278912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tx1"/>
                </a:solidFill>
              </a:rPr>
              <a:t>+   </a:t>
            </a:r>
            <a:r>
              <a:rPr lang="it-IT">
                <a:solidFill>
                  <a:schemeClr val="tx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Velocità</a:t>
            </a:r>
            <a:r>
              <a:rPr lang="it-IT">
                <a:solidFill>
                  <a:schemeClr val="tx1"/>
                </a:solidFill>
              </a:rPr>
              <a:t> generazione albero</a:t>
            </a:r>
          </a:p>
          <a:p>
            <a:r>
              <a:rPr lang="it-IT" sz="2000" b="1">
                <a:solidFill>
                  <a:schemeClr val="tx1"/>
                </a:solidFill>
              </a:rPr>
              <a:t>-    </a:t>
            </a:r>
            <a:r>
              <a:rPr lang="it-IT">
                <a:solidFill>
                  <a:schemeClr val="tx1"/>
                </a:solidFill>
              </a:rPr>
              <a:t>Accuratezza</a:t>
            </a:r>
          </a:p>
          <a:p>
            <a:r>
              <a:rPr lang="it-IT" sz="2000" b="1">
                <a:solidFill>
                  <a:schemeClr val="tx1"/>
                </a:solidFill>
              </a:rPr>
              <a:t>+</a:t>
            </a:r>
            <a:r>
              <a:rPr lang="it-IT">
                <a:solidFill>
                  <a:schemeClr val="tx1"/>
                </a:solidFill>
              </a:rPr>
              <a:t>    Errore</a:t>
            </a:r>
          </a:p>
          <a:p>
            <a:r>
              <a:rPr lang="it-IT" sz="2000">
                <a:solidFill>
                  <a:schemeClr val="tx1"/>
                </a:solidFill>
              </a:rPr>
              <a:t>-    </a:t>
            </a:r>
            <a:r>
              <a:rPr lang="it-IT">
                <a:solidFill>
                  <a:schemeClr val="tx1"/>
                </a:solidFill>
              </a:rPr>
              <a:t>Database complessi</a:t>
            </a:r>
          </a:p>
          <a:p>
            <a:endParaRPr lang="it-IT">
              <a:solidFill>
                <a:schemeClr val="tx1"/>
              </a:solidFill>
            </a:endParaRPr>
          </a:p>
          <a:p>
            <a:endParaRPr lang="it-IT" u="sng">
              <a:solidFill>
                <a:schemeClr val="tx1"/>
              </a:solidFill>
            </a:endParaRPr>
          </a:p>
          <a:p>
            <a:r>
              <a:rPr lang="it-IT">
                <a:solidFill>
                  <a:schemeClr val="tx1"/>
                </a:solidFill>
              </a:rPr>
              <a:t>Accuratezza:</a:t>
            </a:r>
            <a:r>
              <a:rPr lang="it-IT" b="1">
                <a:solidFill>
                  <a:schemeClr val="tx1"/>
                </a:solidFill>
              </a:rPr>
              <a:t>   0.8408</a:t>
            </a:r>
          </a:p>
          <a:p>
            <a:r>
              <a:rPr lang="it-IT">
                <a:solidFill>
                  <a:schemeClr val="tx1"/>
                </a:solidFill>
              </a:rPr>
              <a:t>Errore: 	     </a:t>
            </a:r>
            <a:r>
              <a:rPr lang="it-IT" b="1">
                <a:solidFill>
                  <a:schemeClr val="tx1"/>
                </a:solidFill>
              </a:rPr>
              <a:t>0.1594</a:t>
            </a:r>
          </a:p>
          <a:p>
            <a:r>
              <a:rPr lang="it-IT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6F2C725-0804-7505-8CDC-8AB7821B67A1}"/>
              </a:ext>
            </a:extLst>
          </p:cNvPr>
          <p:cNvSpPr txBox="1"/>
          <p:nvPr/>
        </p:nvSpPr>
        <p:spPr>
          <a:xfrm>
            <a:off x="5097411" y="1394672"/>
            <a:ext cx="29549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tx1"/>
                </a:solidFill>
              </a:rPr>
              <a:t>-   </a:t>
            </a:r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Velocità generazione albero</a:t>
            </a:r>
          </a:p>
          <a:p>
            <a:r>
              <a:rPr lang="it-IT" sz="2000" b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  </a:t>
            </a:r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Accuratezza</a:t>
            </a:r>
            <a:endParaRPr lang="it-IT" sz="1050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 sz="2000" b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-</a:t>
            </a:r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 Errore</a:t>
            </a:r>
          </a:p>
          <a:p>
            <a:r>
              <a:rPr lang="it-IT" sz="2000" b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+</a:t>
            </a:r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  Database complessi</a:t>
            </a:r>
          </a:p>
          <a:p>
            <a:endParaRPr lang="it-IT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endParaRPr lang="it-IT">
              <a:solidFill>
                <a:schemeClr val="tx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  <a:p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Accuratezza:   </a:t>
            </a:r>
            <a:r>
              <a:rPr lang="it-IT" b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0.8253</a:t>
            </a:r>
          </a:p>
          <a:p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Errore: 	     </a:t>
            </a:r>
            <a:r>
              <a:rPr lang="it-IT" b="1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0.1746</a:t>
            </a:r>
          </a:p>
          <a:p>
            <a:r>
              <a:rPr lang="it-IT">
                <a:solidFill>
                  <a:schemeClr val="tx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		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3BCEFA-78EF-72F6-F9DA-77E379E9DA51}"/>
              </a:ext>
            </a:extLst>
          </p:cNvPr>
          <p:cNvSpPr txBox="1"/>
          <p:nvPr/>
        </p:nvSpPr>
        <p:spPr>
          <a:xfrm>
            <a:off x="534709" y="4134990"/>
            <a:ext cx="8219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tx1"/>
                </a:solidFill>
              </a:rPr>
              <a:t>Questo risultato potrebbe essere attribuito alla limitata variabilità e popolazione del dataset, che penalizza le caratteristiche distintive dell’algoritmo C4.5 rispetto al Gini.		</a:t>
            </a:r>
          </a:p>
        </p:txBody>
      </p:sp>
    </p:spTree>
    <p:extLst>
      <p:ext uri="{BB962C8B-B14F-4D97-AF65-F5344CB8AC3E}">
        <p14:creationId xmlns:p14="http://schemas.microsoft.com/office/powerpoint/2010/main" val="32429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6;p34">
            <a:extLst>
              <a:ext uri="{FF2B5EF4-FFF2-40B4-BE49-F238E27FC236}">
                <a16:creationId xmlns:a16="http://schemas.microsoft.com/office/drawing/2014/main" id="{759301F8-C06F-0FF3-0D45-268509BFF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Matrice di confusione</a:t>
            </a:r>
            <a:endParaRPr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41CE4A81-A6EA-C6A1-62CF-D8887D7A4AAE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4845225" y="1459749"/>
            <a:ext cx="397625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predicato </a:t>
            </a:r>
            <a:r>
              <a:rPr kumimoji="0" lang="it-IT" altLang="it-IT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stampa_matrice_di_confusione</a:t>
            </a:r>
            <a:r>
              <a:rPr kumimoji="0" lang="it-IT" altLang="it-IT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 il predicato </a:t>
            </a:r>
            <a:r>
              <a:rPr kumimoji="0" lang="it-IT" altLang="it-IT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analizzare ogni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elemento del dataset di test.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Attraverso l'applicazione dell'albero decisionale, il predicato effettua una previsione per ciascun caso.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risultato viene registrato in modo sistematico, contribuendo così alla costruzione della matrice di confusione finale, essenziale per valutare le prestazioni del modello.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>
              <a:solidFill>
                <a:schemeClr val="tx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matrice viene creata attraverso uno script </a:t>
            </a:r>
            <a:r>
              <a:rPr kumimoji="0" lang="it-IT" altLang="it-IT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lanciato tramite shell da </a:t>
            </a:r>
            <a:r>
              <a:rPr kumimoji="0" lang="it-IT" altLang="it-IT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prolog</a:t>
            </a:r>
            <a:r>
              <a:rPr kumimoji="0" lang="it-IT" altLang="it-IT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pic>
        <p:nvPicPr>
          <p:cNvPr id="26" name="Immagine 25" descr="Immagine che contiene testo, schermata, diagramma, Rettangolo">
            <a:extLst>
              <a:ext uri="{FF2B5EF4-FFF2-40B4-BE49-F238E27FC236}">
                <a16:creationId xmlns:a16="http://schemas.microsoft.com/office/drawing/2014/main" id="{41DADF82-CDF8-2807-76CE-CA0128EBC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374038"/>
            <a:ext cx="3798770" cy="284907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58458461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Through AI Pitch Deck by Slidesgo">
  <a:themeElements>
    <a:clrScheme name="Simple Light">
      <a:dk1>
        <a:srgbClr val="FFFFFF"/>
      </a:dk1>
      <a:lt1>
        <a:srgbClr val="220040"/>
      </a:lt1>
      <a:dk2>
        <a:srgbClr val="DB19FA"/>
      </a:dk2>
      <a:lt2>
        <a:srgbClr val="90FFFF"/>
      </a:lt2>
      <a:accent1>
        <a:srgbClr val="27E8B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CFE96F-2020-4200-8F9B-90FA6F59E587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8a81ee6-762c-4dfd-8df4-8130ccf481a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1E1D56C37CD624999C6B42F52786E56" ma:contentTypeVersion="6" ma:contentTypeDescription="Creare un nuovo documento." ma:contentTypeScope="" ma:versionID="9cd16b7ac80869a347ffab8bf5bf6d70">
  <xsd:schema xmlns:xsd="http://www.w3.org/2001/XMLSchema" xmlns:xs="http://www.w3.org/2001/XMLSchema" xmlns:p="http://schemas.microsoft.com/office/2006/metadata/properties" xmlns:ns3="a8a81ee6-762c-4dfd-8df4-8130ccf481a7" targetNamespace="http://schemas.microsoft.com/office/2006/metadata/properties" ma:root="true" ma:fieldsID="65ed24a52c85df66cd8117ac307c5cd5" ns3:_="">
    <xsd:import namespace="a8a81ee6-762c-4dfd-8df4-8130ccf481a7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81ee6-762c-4dfd-8df4-8130ccf481a7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7B8E47-E8D0-4D8F-AE60-1C070CC84D50}">
  <ds:schemaRefs>
    <ds:schemaRef ds:uri="http://schemas.openxmlformats.org/package/2006/metadata/core-properties"/>
    <ds:schemaRef ds:uri="http://purl.org/dc/elements/1.1/"/>
    <ds:schemaRef ds:uri="a8a81ee6-762c-4dfd-8df4-8130ccf481a7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837B12D-6EE1-4F80-94A4-86224A2D14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C35B484-D707-42B0-88E1-6AA7AE87DC1B}">
  <ds:schemaRefs>
    <ds:schemaRef ds:uri="a8a81ee6-762c-4dfd-8df4-8130ccf481a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Office PowerPoint</Application>
  <PresentationFormat>Presentazione su schermo (16:9)</PresentationFormat>
  <Paragraphs>139</Paragraphs>
  <Slides>14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2" baseType="lpstr">
      <vt:lpstr>Cambria Math</vt:lpstr>
      <vt:lpstr>Wingdings</vt:lpstr>
      <vt:lpstr>Arial</vt:lpstr>
      <vt:lpstr>Noto Sans</vt:lpstr>
      <vt:lpstr>Goldman</vt:lpstr>
      <vt:lpstr>Nunito Light</vt:lpstr>
      <vt:lpstr>Calibri</vt:lpstr>
      <vt:lpstr>Software Development Through AI Pitch Deck by Slidesgo</vt:lpstr>
      <vt:lpstr>ANALISI E CLASSIFICAZIONE DELLE CONDIZIONI DI PESO MEDIANTE ALBERI DECISIONALI IN PROLOG</vt:lpstr>
      <vt:lpstr>Cos’è un albero decisionale?</vt:lpstr>
      <vt:lpstr>Dataset</vt:lpstr>
      <vt:lpstr>Implementazione in Prolog</vt:lpstr>
      <vt:lpstr>Scelta dell’ attributo</vt:lpstr>
      <vt:lpstr>Criterio di Gini</vt:lpstr>
      <vt:lpstr>Algoritmo C4.5</vt:lpstr>
      <vt:lpstr>Gini</vt:lpstr>
      <vt:lpstr>Matrice di confusione</vt:lpstr>
      <vt:lpstr>Esempi:</vt:lpstr>
      <vt:lpstr>Presentazione standard di PowerPoint</vt:lpstr>
      <vt:lpstr>Presentazione standard di PowerPoint</vt:lpstr>
      <vt:lpstr>Conclusioni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utente</dc:creator>
  <cp:lastModifiedBy>SBATTELLA MATTIA</cp:lastModifiedBy>
  <cp:revision>1</cp:revision>
  <dcterms:modified xsi:type="dcterms:W3CDTF">2025-01-24T14:39:04Z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0x01010031E1D56C37CD624999C6B42F52786E56</vt:lpwstr>
  </property>
</Properties>
</file>